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8" r:id="rId3"/>
    <p:sldId id="257" r:id="rId4"/>
    <p:sldId id="258" r:id="rId5"/>
    <p:sldId id="262" r:id="rId6"/>
    <p:sldId id="269" r:id="rId7"/>
    <p:sldId id="270" r:id="rId8"/>
    <p:sldId id="293" r:id="rId9"/>
    <p:sldId id="274" r:id="rId10"/>
    <p:sldId id="275" r:id="rId11"/>
    <p:sldId id="297" r:id="rId12"/>
    <p:sldId id="300" r:id="rId13"/>
    <p:sldId id="298" r:id="rId14"/>
    <p:sldId id="277" r:id="rId15"/>
    <p:sldId id="296" r:id="rId16"/>
    <p:sldId id="282" r:id="rId17"/>
    <p:sldId id="292" r:id="rId18"/>
    <p:sldId id="291" r:id="rId19"/>
    <p:sldId id="280" r:id="rId20"/>
    <p:sldId id="271" r:id="rId21"/>
    <p:sldId id="294" r:id="rId22"/>
    <p:sldId id="278" r:id="rId23"/>
    <p:sldId id="299"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p:cViewPr varScale="1">
        <p:scale>
          <a:sx n="79" d="100"/>
          <a:sy n="79" d="100"/>
        </p:scale>
        <p:origin x="102" y="6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2018-2019</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Sheet1!$B$2:$B$6</c:f>
              <c:numCache>
                <c:formatCode>General</c:formatCode>
                <c:ptCount val="5"/>
                <c:pt idx="0">
                  <c:v>25958624</c:v>
                </c:pt>
                <c:pt idx="1">
                  <c:v>5173525</c:v>
                </c:pt>
                <c:pt idx="2">
                  <c:v>139057</c:v>
                </c:pt>
                <c:pt idx="3">
                  <c:v>10000000</c:v>
                </c:pt>
                <c:pt idx="4">
                  <c:v>0</c:v>
                </c:pt>
              </c:numCache>
            </c:numRef>
          </c:val>
          <c:extLst>
            <c:ext xmlns:c16="http://schemas.microsoft.com/office/drawing/2014/chart" uri="{C3380CC4-5D6E-409C-BE32-E72D297353CC}">
              <c16:uniqueId val="{00000000-84AA-496D-A38F-3B1C4D65FA48}"/>
            </c:ext>
          </c:extLst>
        </c:ser>
        <c:ser>
          <c:idx val="1"/>
          <c:order val="1"/>
          <c:tx>
            <c:strRef>
              <c:f>Sheet1!$C$1</c:f>
              <c:strCache>
                <c:ptCount val="1"/>
                <c:pt idx="0">
                  <c:v>2019-2020</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Sheet1!$C$2:$C$6</c:f>
              <c:numCache>
                <c:formatCode>General</c:formatCode>
                <c:ptCount val="5"/>
                <c:pt idx="0">
                  <c:v>27558624</c:v>
                </c:pt>
                <c:pt idx="1">
                  <c:v>5360540</c:v>
                </c:pt>
                <c:pt idx="2">
                  <c:v>220000</c:v>
                </c:pt>
                <c:pt idx="3">
                  <c:v>10000000</c:v>
                </c:pt>
                <c:pt idx="4">
                  <c:v>0</c:v>
                </c:pt>
              </c:numCache>
            </c:numRef>
          </c:val>
          <c:extLst>
            <c:ext xmlns:c16="http://schemas.microsoft.com/office/drawing/2014/chart" uri="{C3380CC4-5D6E-409C-BE32-E72D297353CC}">
              <c16:uniqueId val="{00000001-84AA-496D-A38F-3B1C4D65FA48}"/>
            </c:ext>
          </c:extLst>
        </c:ser>
        <c:ser>
          <c:idx val="2"/>
          <c:order val="2"/>
          <c:tx>
            <c:strRef>
              <c:f>Sheet1!$D$1</c:f>
              <c:strCache>
                <c:ptCount val="1"/>
                <c:pt idx="0">
                  <c:v>2020-2021</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Sheet1!$D$2:$D$6</c:f>
              <c:numCache>
                <c:formatCode>General</c:formatCode>
                <c:ptCount val="5"/>
                <c:pt idx="0">
                  <c:v>27558624</c:v>
                </c:pt>
                <c:pt idx="1">
                  <c:v>5308215</c:v>
                </c:pt>
                <c:pt idx="2">
                  <c:v>143040</c:v>
                </c:pt>
                <c:pt idx="3">
                  <c:v>10000000</c:v>
                </c:pt>
                <c:pt idx="4">
                  <c:v>0</c:v>
                </c:pt>
              </c:numCache>
            </c:numRef>
          </c:val>
          <c:extLst>
            <c:ext xmlns:c16="http://schemas.microsoft.com/office/drawing/2014/chart" uri="{C3380CC4-5D6E-409C-BE32-E72D297353CC}">
              <c16:uniqueId val="{00000002-84AA-496D-A38F-3B1C4D65FA48}"/>
            </c:ext>
          </c:extLst>
        </c:ser>
        <c:dLbls>
          <c:showLegendKey val="0"/>
          <c:showVal val="0"/>
          <c:showCatName val="0"/>
          <c:showSerName val="0"/>
          <c:showPercent val="0"/>
          <c:showBubbleSize val="0"/>
        </c:dLbls>
        <c:gapWidth val="150"/>
        <c:axId val="108049152"/>
        <c:axId val="108050688"/>
      </c:barChart>
      <c:catAx>
        <c:axId val="108049152"/>
        <c:scaling>
          <c:orientation val="minMax"/>
        </c:scaling>
        <c:delete val="0"/>
        <c:axPos val="b"/>
        <c:numFmt formatCode="General" sourceLinked="0"/>
        <c:majorTickMark val="out"/>
        <c:minorTickMark val="none"/>
        <c:tickLblPos val="nextTo"/>
        <c:crossAx val="108050688"/>
        <c:crosses val="autoZero"/>
        <c:auto val="1"/>
        <c:lblAlgn val="ctr"/>
        <c:lblOffset val="100"/>
        <c:noMultiLvlLbl val="0"/>
      </c:catAx>
      <c:valAx>
        <c:axId val="108050688"/>
        <c:scaling>
          <c:orientation val="minMax"/>
        </c:scaling>
        <c:delete val="0"/>
        <c:axPos val="l"/>
        <c:majorGridlines/>
        <c:numFmt formatCode="General" sourceLinked="1"/>
        <c:majorTickMark val="out"/>
        <c:minorTickMark val="none"/>
        <c:tickLblPos val="nextTo"/>
        <c:crossAx val="1080491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FY19-20</c:v>
                </c:pt>
              </c:strCache>
            </c:strRef>
          </c:tx>
          <c:invertIfNegative val="0"/>
          <c:dLbls>
            <c:dLbl>
              <c:idx val="0"/>
              <c:tx>
                <c:rich>
                  <a:bodyPr/>
                  <a:lstStyle/>
                  <a:p>
                    <a:r>
                      <a:rPr lang="en-US" dirty="0"/>
                      <a:t>$43,009,879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10C-4C5B-A719-2F27F3436B0F}"/>
                </c:ext>
              </c:extLst>
            </c:dLbl>
            <c:dLbl>
              <c:idx val="1"/>
              <c:tx>
                <c:rich>
                  <a:bodyPr/>
                  <a:lstStyle/>
                  <a:p>
                    <a:r>
                      <a:rPr lang="en-US" dirty="0"/>
                      <a:t>$221,223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10C-4C5B-A719-2F27F3436B0F}"/>
                </c:ext>
              </c:extLst>
            </c:dLbl>
            <c:dLbl>
              <c:idx val="3"/>
              <c:tx>
                <c:rich>
                  <a:bodyPr/>
                  <a:lstStyle/>
                  <a:p>
                    <a:r>
                      <a:rPr lang="en-US" dirty="0"/>
                      <a:t>$96,642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10C-4C5B-A719-2F27F3436B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43009879</c:v>
                </c:pt>
                <c:pt idx="1">
                  <c:v>221223</c:v>
                </c:pt>
                <c:pt idx="2">
                  <c:v>26608</c:v>
                </c:pt>
                <c:pt idx="3">
                  <c:v>96642</c:v>
                </c:pt>
              </c:numCache>
            </c:numRef>
          </c:val>
          <c:extLst>
            <c:ext xmlns:c16="http://schemas.microsoft.com/office/drawing/2014/chart" uri="{C3380CC4-5D6E-409C-BE32-E72D297353CC}">
              <c16:uniqueId val="{00000003-E10C-4C5B-A719-2F27F3436B0F}"/>
            </c:ext>
          </c:extLst>
        </c:ser>
        <c:dLbls>
          <c:showLegendKey val="0"/>
          <c:showVal val="0"/>
          <c:showCatName val="0"/>
          <c:showSerName val="0"/>
          <c:showPercent val="0"/>
          <c:showBubbleSize val="0"/>
        </c:dLbls>
        <c:gapWidth val="150"/>
        <c:axId val="34017280"/>
        <c:axId val="108779776"/>
      </c:barChart>
      <c:valAx>
        <c:axId val="108779776"/>
        <c:scaling>
          <c:orientation val="minMax"/>
        </c:scaling>
        <c:delete val="0"/>
        <c:axPos val="b"/>
        <c:majorGridlines/>
        <c:numFmt formatCode="&quot;$&quot;#,##0" sourceLinked="1"/>
        <c:majorTickMark val="out"/>
        <c:minorTickMark val="none"/>
        <c:tickLblPos val="nextTo"/>
        <c:txPr>
          <a:bodyPr/>
          <a:lstStyle/>
          <a:p>
            <a:pPr>
              <a:defRPr sz="1650" baseline="0"/>
            </a:pPr>
            <a:endParaRPr lang="en-US"/>
          </a:p>
        </c:txPr>
        <c:crossAx val="34017280"/>
        <c:crosses val="autoZero"/>
        <c:crossBetween val="between"/>
      </c:valAx>
      <c:catAx>
        <c:axId val="34017280"/>
        <c:scaling>
          <c:orientation val="minMax"/>
        </c:scaling>
        <c:delete val="0"/>
        <c:axPos val="l"/>
        <c:numFmt formatCode="General" sourceLinked="0"/>
        <c:majorTickMark val="out"/>
        <c:minorTickMark val="none"/>
        <c:tickLblPos val="nextTo"/>
        <c:crossAx val="10877977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522528433945757"/>
          <c:y val="4.4896522574311808E-2"/>
          <c:w val="0.7159590988626422"/>
          <c:h val="0.85716829766394464"/>
        </c:manualLayout>
      </c:layout>
      <c:barChart>
        <c:barDir val="bar"/>
        <c:grouping val="clustered"/>
        <c:varyColors val="0"/>
        <c:ser>
          <c:idx val="0"/>
          <c:order val="0"/>
          <c:tx>
            <c:strRef>
              <c:f>Sheet1!$B$1</c:f>
              <c:strCache>
                <c:ptCount val="1"/>
                <c:pt idx="0">
                  <c:v>FY</c:v>
                </c:pt>
              </c:strCache>
            </c:strRef>
          </c:tx>
          <c:invertIfNegative val="0"/>
          <c:dLbls>
            <c:dLbl>
              <c:idx val="0"/>
              <c:tx>
                <c:rich>
                  <a:bodyPr/>
                  <a:lstStyle/>
                  <a:p>
                    <a:r>
                      <a:rPr lang="en-US" dirty="0"/>
                      <a:t>$44,138,671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755-499A-ACE5-CB41BD15002C}"/>
                </c:ext>
              </c:extLst>
            </c:dLbl>
            <c:dLbl>
              <c:idx val="1"/>
              <c:tx>
                <c:rich>
                  <a:bodyPr/>
                  <a:lstStyle/>
                  <a:p>
                    <a:r>
                      <a:rPr lang="en-US" sz="1800" b="0" i="0" u="none" strike="noStrike" baseline="0" dirty="0">
                        <a:effectLst/>
                      </a:rPr>
                      <a:t>$225,388</a:t>
                    </a:r>
                    <a:r>
                      <a:rPr lang="en-US" sz="1800" b="0" i="0" u="none" strike="noStrike" baseline="0" dirty="0"/>
                      <a:t>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55-499A-ACE5-CB41BD15002C}"/>
                </c:ext>
              </c:extLst>
            </c:dLbl>
            <c:dLbl>
              <c:idx val="3"/>
              <c:tx>
                <c:rich>
                  <a:bodyPr/>
                  <a:lstStyle/>
                  <a:p>
                    <a:r>
                      <a:rPr lang="en-US" sz="1800" b="0" i="0" u="none" strike="noStrike" baseline="0" dirty="0">
                        <a:effectLst/>
                      </a:rPr>
                      <a:t>$101,642</a:t>
                    </a:r>
                    <a:r>
                      <a:rPr lang="en-US" sz="1800" b="0" i="0" u="none" strike="noStrike" baseline="0" dirty="0"/>
                      <a:t>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755-499A-ACE5-CB41BD15002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44138671</c:v>
                </c:pt>
                <c:pt idx="1">
                  <c:v>225388</c:v>
                </c:pt>
                <c:pt idx="2">
                  <c:v>496608</c:v>
                </c:pt>
                <c:pt idx="3">
                  <c:v>101642</c:v>
                </c:pt>
              </c:numCache>
            </c:numRef>
          </c:val>
          <c:extLst>
            <c:ext xmlns:c16="http://schemas.microsoft.com/office/drawing/2014/chart" uri="{C3380CC4-5D6E-409C-BE32-E72D297353CC}">
              <c16:uniqueId val="{00000003-F755-499A-ACE5-CB41BD15002C}"/>
            </c:ext>
          </c:extLst>
        </c:ser>
        <c:dLbls>
          <c:showLegendKey val="0"/>
          <c:showVal val="0"/>
          <c:showCatName val="0"/>
          <c:showSerName val="0"/>
          <c:showPercent val="0"/>
          <c:showBubbleSize val="0"/>
        </c:dLbls>
        <c:gapWidth val="150"/>
        <c:axId val="6479872"/>
        <c:axId val="6461696"/>
      </c:barChart>
      <c:valAx>
        <c:axId val="6461696"/>
        <c:scaling>
          <c:orientation val="minMax"/>
        </c:scaling>
        <c:delete val="0"/>
        <c:axPos val="b"/>
        <c:majorGridlines/>
        <c:numFmt formatCode="&quot;$&quot;#,##0" sourceLinked="1"/>
        <c:majorTickMark val="out"/>
        <c:minorTickMark val="none"/>
        <c:tickLblPos val="nextTo"/>
        <c:crossAx val="6479872"/>
        <c:crosses val="autoZero"/>
        <c:crossBetween val="between"/>
      </c:valAx>
      <c:catAx>
        <c:axId val="6479872"/>
        <c:scaling>
          <c:orientation val="minMax"/>
        </c:scaling>
        <c:delete val="0"/>
        <c:axPos val="l"/>
        <c:numFmt formatCode="General" sourceLinked="0"/>
        <c:majorTickMark val="out"/>
        <c:minorTickMark val="none"/>
        <c:tickLblPos val="nextTo"/>
        <c:crossAx val="646169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631" tIns="46315" rIns="92631" bIns="46315"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2631" tIns="46315" rIns="92631" bIns="46315" rtlCol="0"/>
          <a:lstStyle>
            <a:lvl1pPr algn="r">
              <a:defRPr sz="1200"/>
            </a:lvl1pPr>
          </a:lstStyle>
          <a:p>
            <a:fld id="{415E12B3-652A-421F-B6BD-01F51813992C}" type="datetimeFigureOut">
              <a:rPr lang="en-US" smtClean="0"/>
              <a:pPr/>
              <a:t>1/4/2021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631" tIns="46315" rIns="92631" bIns="46315" rtlCol="0" anchor="ctr"/>
          <a:lstStyle/>
          <a:p>
            <a:endParaRPr lang="en-US" dirty="0"/>
          </a:p>
        </p:txBody>
      </p:sp>
      <p:sp>
        <p:nvSpPr>
          <p:cNvPr id="5" name="Notes Placeholder 4"/>
          <p:cNvSpPr>
            <a:spLocks noGrp="1"/>
          </p:cNvSpPr>
          <p:nvPr>
            <p:ph type="body" sz="quarter" idx="3"/>
          </p:nvPr>
        </p:nvSpPr>
        <p:spPr>
          <a:xfrm>
            <a:off x="702311" y="4421824"/>
            <a:ext cx="5618480" cy="4189095"/>
          </a:xfrm>
          <a:prstGeom prst="rect">
            <a:avLst/>
          </a:prstGeom>
        </p:spPr>
        <p:txBody>
          <a:bodyPr vert="horz" lIns="92631" tIns="46315" rIns="92631" bIns="463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2631" tIns="46315" rIns="92631" bIns="463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29"/>
            <a:ext cx="3043343" cy="465455"/>
          </a:xfrm>
          <a:prstGeom prst="rect">
            <a:avLst/>
          </a:prstGeom>
        </p:spPr>
        <p:txBody>
          <a:bodyPr vert="horz" lIns="92631" tIns="46315" rIns="92631" bIns="46315" rtlCol="0" anchor="b"/>
          <a:lstStyle>
            <a:lvl1pPr algn="r">
              <a:defRPr sz="1200"/>
            </a:lvl1pPr>
          </a:lstStyle>
          <a:p>
            <a:fld id="{AA1258D1-5F91-4AF6-839C-B43E30244A17}" type="slidenum">
              <a:rPr lang="en-US" smtClean="0"/>
              <a:pPr/>
              <a:t>‹#›</a:t>
            </a:fld>
            <a:endParaRPr lang="en-US" dirty="0"/>
          </a:p>
        </p:txBody>
      </p:sp>
    </p:spTree>
    <p:extLst>
      <p:ext uri="{BB962C8B-B14F-4D97-AF65-F5344CB8AC3E}">
        <p14:creationId xmlns:p14="http://schemas.microsoft.com/office/powerpoint/2010/main" val="2533598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18</a:t>
            </a:fld>
            <a:endParaRPr lang="en-US" dirty="0"/>
          </a:p>
        </p:txBody>
      </p:sp>
    </p:spTree>
    <p:extLst>
      <p:ext uri="{BB962C8B-B14F-4D97-AF65-F5344CB8AC3E}">
        <p14:creationId xmlns:p14="http://schemas.microsoft.com/office/powerpoint/2010/main" val="3856609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9B8A534-19AF-4D5B-B3F1-831EFA24B60E}" type="datetime1">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69BD50-24F3-48F7-BDFC-3D2021137C4C}" type="datetime1">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FC8D7-66D7-49C3-BBA0-3FD793B2D638}" type="datetime1">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54DE47-147A-433E-A53E-53AF501CA61B}" type="datetime1">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3192E8-0935-442B-A5D2-8797A8ABBD4F}" type="datetime1">
              <a:rPr lang="en-US" smtClean="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968E7F-27DD-40FF-849F-D3346CA06636}" type="datetime1">
              <a:rPr lang="en-US" smtClean="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576053-3AB0-4B99-B65D-4B1FF55A1628}" type="datetime1">
              <a:rPr lang="en-US" smtClean="0"/>
              <a:pPr/>
              <a:t>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7EE335-C19E-4096-9436-060D7E2988E1}" type="datetime1">
              <a:rPr lang="en-US" smtClean="0"/>
              <a:pPr/>
              <a:t>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C698C-1C8E-4AD6-8359-CEA27A823BB9}" type="datetime1">
              <a:rPr lang="en-US" smtClean="0"/>
              <a:pPr/>
              <a:t>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B76F2-818B-44D1-9F59-20F5AC43917A}" type="datetime1">
              <a:rPr lang="en-US" smtClean="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22BB23-F076-46C6-A7E4-B3A30E6CCE81}" type="datetime1">
              <a:rPr lang="en-US" smtClean="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D6C22-BF2D-41F7-BA7A-C519BE144C63}" type="datetime1">
              <a:rPr lang="en-US" smtClean="0"/>
              <a:pPr/>
              <a:t>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F85CB-8E6F-4C76-A97C-98828569AB9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South Carolina Higher Education Tuition Grants Commission</a:t>
            </a:r>
          </a:p>
        </p:txBody>
      </p:sp>
      <p:sp>
        <p:nvSpPr>
          <p:cNvPr id="3" name="Subtitle 2"/>
          <p:cNvSpPr>
            <a:spLocks noGrp="1"/>
          </p:cNvSpPr>
          <p:nvPr>
            <p:ph type="subTitle" idx="1"/>
          </p:nvPr>
        </p:nvSpPr>
        <p:spPr/>
        <p:txBody>
          <a:bodyPr/>
          <a:lstStyle/>
          <a:p>
            <a:r>
              <a:rPr lang="en-US" dirty="0"/>
              <a:t>Budget Request 2021-22</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Non-Recurring/Capital Request</a:t>
            </a:r>
            <a:br>
              <a:rPr lang="en-US" dirty="0"/>
            </a:br>
            <a:r>
              <a:rPr lang="en-US" u="sng" dirty="0"/>
              <a:t>FY 21-22</a:t>
            </a:r>
            <a:r>
              <a:rPr lang="en-US" dirty="0"/>
              <a:t>	</a:t>
            </a:r>
          </a:p>
        </p:txBody>
      </p:sp>
      <p:sp>
        <p:nvSpPr>
          <p:cNvPr id="3" name="Content Placeholder 2"/>
          <p:cNvSpPr>
            <a:spLocks noGrp="1"/>
          </p:cNvSpPr>
          <p:nvPr>
            <p:ph idx="1"/>
          </p:nvPr>
        </p:nvSpPr>
        <p:spPr>
          <a:xfrm>
            <a:off x="576072" y="1536730"/>
            <a:ext cx="8415528" cy="2819399"/>
          </a:xfrm>
        </p:spPr>
        <p:txBody>
          <a:bodyPr>
            <a:normAutofit fontScale="77500" lnSpcReduction="20000"/>
          </a:bodyPr>
          <a:lstStyle/>
          <a:p>
            <a:r>
              <a:rPr lang="en-US" sz="2400" dirty="0"/>
              <a:t>The agency is requesting one-time, </a:t>
            </a:r>
            <a:r>
              <a:rPr lang="en-US" sz="2400" u="sng" dirty="0"/>
              <a:t>non-recurring</a:t>
            </a:r>
            <a:r>
              <a:rPr lang="en-US" sz="2400" dirty="0"/>
              <a:t> funds in the amount of $200,000 to allow the agency to begin the competitive bid process for a Student Information System geared specifically toward administration of state grant programs. This would provide increased data security, efficiencies in administration, and streamlined electronic correspondence between the agency and all populations it serves. Not receiving this funding will result in the agency having to rely on an outdated and less secure system, creating greater risk to the personal and financial records of thousands of South Carolina residents. It is estimated the current system will be inadequate to administer the program within the next 5 years. </a:t>
            </a:r>
          </a:p>
          <a:p>
            <a:r>
              <a:rPr lang="en-US" sz="2400" dirty="0"/>
              <a:t>No Capital Requests</a:t>
            </a:r>
          </a:p>
          <a:p>
            <a:pPr marL="457200" lvl="1" indent="0">
              <a:buNone/>
            </a:pPr>
            <a:endParaRPr lang="en-US" sz="2000" dirty="0"/>
          </a:p>
          <a:p>
            <a:pPr marL="457200" lvl="1" indent="0">
              <a:buNone/>
            </a:pPr>
            <a:endParaRPr lang="en-US" sz="20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10</a:t>
            </a:fld>
            <a:endParaRPr lang="en-US" dirty="0"/>
          </a:p>
        </p:txBody>
      </p:sp>
      <p:sp>
        <p:nvSpPr>
          <p:cNvPr id="5" name="Title 1"/>
          <p:cNvSpPr txBox="1">
            <a:spLocks/>
          </p:cNvSpPr>
          <p:nvPr/>
        </p:nvSpPr>
        <p:spPr>
          <a:xfrm>
            <a:off x="457200" y="4314133"/>
            <a:ext cx="8229600" cy="10668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Other/Federal Fund Request</a:t>
            </a:r>
            <a:br>
              <a:rPr kumimoji="0" lang="en-US" sz="4400" b="0" i="0" u="none" strike="noStrike" kern="1200" cap="none" spc="0" normalizeH="0" baseline="0" noProof="0" dirty="0">
                <a:ln>
                  <a:noFill/>
                </a:ln>
                <a:solidFill>
                  <a:schemeClr val="tx1"/>
                </a:solidFill>
                <a:effectLst/>
                <a:uLnTx/>
                <a:uFillTx/>
                <a:latin typeface="+mj-lt"/>
                <a:ea typeface="+mj-ea"/>
                <a:cs typeface="+mj-cs"/>
              </a:rPr>
            </a:br>
            <a:r>
              <a:rPr kumimoji="0" lang="en-US" sz="4400" b="0" i="0" u="sng" strike="noStrike" kern="1200" cap="none" spc="0" normalizeH="0" baseline="0" noProof="0" dirty="0">
                <a:ln>
                  <a:noFill/>
                </a:ln>
                <a:solidFill>
                  <a:schemeClr val="tx1"/>
                </a:solidFill>
                <a:effectLst/>
                <a:uLnTx/>
                <a:uFillTx/>
                <a:latin typeface="+mj-lt"/>
                <a:ea typeface="+mj-ea"/>
                <a:cs typeface="+mj-cs"/>
              </a:rPr>
              <a:t>FY 21-22</a:t>
            </a:r>
          </a:p>
        </p:txBody>
      </p:sp>
      <p:sp>
        <p:nvSpPr>
          <p:cNvPr id="6" name="Content Placeholder 2"/>
          <p:cNvSpPr txBox="1">
            <a:spLocks/>
          </p:cNvSpPr>
          <p:nvPr/>
        </p:nvSpPr>
        <p:spPr>
          <a:xfrm>
            <a:off x="576072" y="5480050"/>
            <a:ext cx="8229600" cy="1752600"/>
          </a:xfrm>
          <a:prstGeom prst="rect">
            <a:avLst/>
          </a:prstGeom>
        </p:spPr>
        <p:txBody>
          <a:bodyPr vert="horz" lIns="91440" tIns="45720" rIns="91440" bIns="45720" rtlCol="0">
            <a:normAutofit/>
          </a:bodyPr>
          <a:lstStyle/>
          <a:p>
            <a:pPr marL="0" lvl="1" indent="457200">
              <a:spcBef>
                <a:spcPct val="20000"/>
              </a:spcBef>
              <a:buFont typeface="Arial" pitchFamily="34" charset="0"/>
              <a:buChar char="•"/>
              <a:defRPr/>
            </a:pPr>
            <a:r>
              <a:rPr lang="en-US" sz="2400" dirty="0"/>
              <a:t>No Other/Federal Fund Requests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21-22</a:t>
            </a:r>
          </a:p>
        </p:txBody>
      </p:sp>
      <p:sp>
        <p:nvSpPr>
          <p:cNvPr id="3" name="Content Placeholder 2"/>
          <p:cNvSpPr>
            <a:spLocks noGrp="1"/>
          </p:cNvSpPr>
          <p:nvPr>
            <p:ph idx="1"/>
          </p:nvPr>
        </p:nvSpPr>
        <p:spPr>
          <a:xfrm>
            <a:off x="457200" y="1600200"/>
            <a:ext cx="8229600" cy="4648200"/>
          </a:xfrm>
        </p:spPr>
        <p:txBody>
          <a:bodyPr>
            <a:normAutofit/>
          </a:bodyPr>
          <a:lstStyle/>
          <a:p>
            <a:r>
              <a:rPr lang="en-US" sz="2400" dirty="0"/>
              <a:t>$1,128,792: Student Grants Increase</a:t>
            </a:r>
          </a:p>
          <a:p>
            <a:pPr lvl="1"/>
            <a:r>
              <a:rPr lang="en-US" sz="2100" dirty="0"/>
              <a:t>Increase student grants by ~$100 per student for 2021-2022 (Incremental Step Toward Maximum per Statute)</a:t>
            </a:r>
          </a:p>
          <a:p>
            <a:pPr marL="0" indent="0">
              <a:buNone/>
            </a:pPr>
            <a:endParaRPr lang="en-US" sz="2400" dirty="0"/>
          </a:p>
          <a:p>
            <a:r>
              <a:rPr lang="en-US" sz="2400" dirty="0"/>
              <a:t>$270,000: Student Information System Annual Fees</a:t>
            </a:r>
          </a:p>
          <a:p>
            <a:pPr lvl="1"/>
            <a:r>
              <a:rPr lang="en-US" sz="2100" dirty="0"/>
              <a:t>In conjunction with request for one-time non-recurring budget request of $200,000. These funds, if approved, will cover annual fees associated with secure hosting, annual software licensing, disaster recovery mechanisms, hardware and software maintenance, maintenance of system documentation, help desk support, and emergency support.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11</a:t>
            </a:fld>
            <a:endParaRPr lang="en-US" dirty="0"/>
          </a:p>
        </p:txBody>
      </p:sp>
    </p:spTree>
    <p:extLst>
      <p:ext uri="{BB962C8B-B14F-4D97-AF65-F5344CB8AC3E}">
        <p14:creationId xmlns:p14="http://schemas.microsoft.com/office/powerpoint/2010/main" val="426027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21-22</a:t>
            </a:r>
          </a:p>
        </p:txBody>
      </p:sp>
      <p:sp>
        <p:nvSpPr>
          <p:cNvPr id="3" name="Content Placeholder 2"/>
          <p:cNvSpPr>
            <a:spLocks noGrp="1"/>
          </p:cNvSpPr>
          <p:nvPr>
            <p:ph idx="1"/>
          </p:nvPr>
        </p:nvSpPr>
        <p:spPr>
          <a:xfrm>
            <a:off x="457200" y="1600200"/>
            <a:ext cx="8229600" cy="4648200"/>
          </a:xfrm>
        </p:spPr>
        <p:txBody>
          <a:bodyPr>
            <a:normAutofit/>
          </a:bodyPr>
          <a:lstStyle/>
          <a:p>
            <a:r>
              <a:rPr lang="en-US" sz="2400" dirty="0"/>
              <a:t>$5,000: Administration (State Employer Contributions)</a:t>
            </a:r>
          </a:p>
          <a:p>
            <a:pPr lvl="1"/>
            <a:r>
              <a:rPr lang="en-US" sz="2100" dirty="0"/>
              <a:t>This amount will cover the increased cost of providing State employee benefits to eligible employees who qualify for benefits for themselves and their dependents. </a:t>
            </a:r>
            <a:endParaRPr lang="en-US" sz="2400" dirty="0"/>
          </a:p>
          <a:p>
            <a:pPr lvl="1"/>
            <a:endParaRPr lang="en-US" sz="2100" dirty="0"/>
          </a:p>
          <a:p>
            <a:pPr marL="0" indent="0">
              <a:buNone/>
            </a:pPr>
            <a:endParaRPr lang="en-US" sz="2400" dirty="0"/>
          </a:p>
          <a:p>
            <a:r>
              <a:rPr lang="en-US" sz="2400" dirty="0"/>
              <a:t>$4,165: Administration (State Employer Contributions)</a:t>
            </a:r>
          </a:p>
          <a:p>
            <a:pPr lvl="1"/>
            <a:r>
              <a:rPr lang="en-US" sz="2100" dirty="0"/>
              <a:t>This amount will replenish the Classified budget back to the level it was prior to funds being used to cover an increase to the Director’s salary at the request of the Agency Head Salary Commission upon realignment of agency head salaries. </a:t>
            </a: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12</a:t>
            </a:fld>
            <a:endParaRPr lang="en-US" dirty="0"/>
          </a:p>
        </p:txBody>
      </p:sp>
    </p:spTree>
    <p:extLst>
      <p:ext uri="{BB962C8B-B14F-4D97-AF65-F5344CB8AC3E}">
        <p14:creationId xmlns:p14="http://schemas.microsoft.com/office/powerpoint/2010/main" val="35216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21-22</a:t>
            </a:r>
          </a:p>
        </p:txBody>
      </p:sp>
      <p:sp>
        <p:nvSpPr>
          <p:cNvPr id="3" name="Content Placeholder 2"/>
          <p:cNvSpPr>
            <a:spLocks noGrp="1"/>
          </p:cNvSpPr>
          <p:nvPr>
            <p:ph idx="1"/>
          </p:nvPr>
        </p:nvSpPr>
        <p:spPr>
          <a:xfrm>
            <a:off x="457200" y="1600200"/>
            <a:ext cx="8382000" cy="4648200"/>
          </a:xfrm>
        </p:spPr>
        <p:txBody>
          <a:bodyPr>
            <a:normAutofit lnSpcReduction="10000"/>
          </a:bodyPr>
          <a:lstStyle/>
          <a:p>
            <a:r>
              <a:rPr lang="en-US" sz="2400" dirty="0"/>
              <a:t>$200,000: Other Funds Authority Increase- Authority to Spend </a:t>
            </a:r>
          </a:p>
          <a:p>
            <a:pPr marL="0" indent="0">
              <a:buNone/>
            </a:pPr>
            <a:r>
              <a:rPr lang="en-US" sz="2400" dirty="0"/>
              <a:t>	          (NOT A REQUEST FOR NEW FUNDS)</a:t>
            </a:r>
          </a:p>
          <a:p>
            <a:pPr lvl="1"/>
            <a:r>
              <a:rPr lang="en-US" sz="2100" dirty="0"/>
              <a:t>Other Funds Authority Increase (Interest Earnings) - $200,000 </a:t>
            </a:r>
          </a:p>
          <a:p>
            <a:pPr marL="457200" lvl="1" indent="0">
              <a:buNone/>
            </a:pPr>
            <a:r>
              <a:rPr lang="en-US" sz="2100" dirty="0"/>
              <a:t>      	The Commission is requesting an increase in “Authority to Spend” 	funds it receives annually through the State Funds Interest 	Account.  The current Spending Authority is $50,000. In recent 	years, as the market has improved, the interest earnings, 	allowable by Statute, have increased to well beyond that amount. 	In the current year, the agency has been appropriated over 	$200,000 in State Funds Interest but is unable to expend these 	funds due to the current Authority cap of $50,000.  All State 	Interest Fund earnings are used to fund need-based Tuition 	Grants for eligible college students. These funds do not support 	agency operations, administration, employee payroll or benefits. </a:t>
            </a:r>
            <a:endParaRPr lang="en-US" sz="2400" dirty="0"/>
          </a:p>
          <a:p>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13</a:t>
            </a:fld>
            <a:endParaRPr lang="en-US" dirty="0"/>
          </a:p>
        </p:txBody>
      </p:sp>
    </p:spTree>
    <p:extLst>
      <p:ext uri="{BB962C8B-B14F-4D97-AF65-F5344CB8AC3E}">
        <p14:creationId xmlns:p14="http://schemas.microsoft.com/office/powerpoint/2010/main" val="2905820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FTEs</a:t>
            </a:r>
            <a:endParaRPr lang="en-US" sz="2200" b="1" dirty="0">
              <a:solidFill>
                <a:srgbClr val="FF0000"/>
              </a:solidFill>
            </a:endParaRPr>
          </a:p>
        </p:txBody>
      </p:sp>
      <p:sp>
        <p:nvSpPr>
          <p:cNvPr id="3" name="Content Placeholder 2"/>
          <p:cNvSpPr>
            <a:spLocks noGrp="1"/>
          </p:cNvSpPr>
          <p:nvPr>
            <p:ph idx="1"/>
          </p:nvPr>
        </p:nvSpPr>
        <p:spPr/>
        <p:txBody>
          <a:bodyPr>
            <a:normAutofit/>
          </a:bodyPr>
          <a:lstStyle/>
          <a:p>
            <a:r>
              <a:rPr lang="en-US" sz="2400" u="sng" dirty="0"/>
              <a:t>The Commission currently has:</a:t>
            </a:r>
          </a:p>
          <a:p>
            <a:r>
              <a:rPr lang="en-US" sz="2400" dirty="0"/>
              <a:t>5 authorized State FTEs, 1 vacant FTE</a:t>
            </a:r>
          </a:p>
          <a:p>
            <a:r>
              <a:rPr lang="en-US" sz="2400" dirty="0"/>
              <a:t>0 authorized Federal FTEs</a:t>
            </a:r>
          </a:p>
          <a:p>
            <a:r>
              <a:rPr lang="en-US" sz="2400" dirty="0"/>
              <a:t>0 authorized Other Funded FTEs</a:t>
            </a:r>
          </a:p>
          <a:p>
            <a:r>
              <a:rPr lang="en-US" sz="2400" u="sng" dirty="0"/>
              <a:t>5 Total FTEs</a:t>
            </a:r>
          </a:p>
          <a:p>
            <a:endParaRPr lang="en-US" sz="2400" dirty="0"/>
          </a:p>
          <a:p>
            <a:r>
              <a:rPr lang="en-US" sz="2400" dirty="0"/>
              <a:t>There are </a:t>
            </a:r>
            <a:r>
              <a:rPr lang="en-US" sz="2400" u="sng" dirty="0"/>
              <a:t>no</a:t>
            </a:r>
            <a:r>
              <a:rPr lang="en-US" sz="2400" dirty="0"/>
              <a:t> requests for additional FTEs.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Appendix</a:t>
            </a:r>
          </a:p>
        </p:txBody>
      </p:sp>
      <p:sp>
        <p:nvSpPr>
          <p:cNvPr id="3" name="Subtitle 2"/>
          <p:cNvSpPr>
            <a:spLocks noGrp="1"/>
          </p:cNvSpPr>
          <p:nvPr>
            <p:ph type="subTitle" idx="1"/>
          </p:nvPr>
        </p:nvSpPr>
        <p:spPr/>
        <p:txBody>
          <a:bodyPr/>
          <a:lstStyle/>
          <a:p>
            <a:endParaRPr lang="en-US" dirty="0">
              <a:solidFill>
                <a:srgbClr val="FF0000"/>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pPr/>
              <a:t>15</a:t>
            </a:fld>
            <a:endParaRPr lang="en-US" dirty="0"/>
          </a:p>
        </p:txBody>
      </p:sp>
    </p:spTree>
    <p:extLst>
      <p:ext uri="{BB962C8B-B14F-4D97-AF65-F5344CB8AC3E}">
        <p14:creationId xmlns:p14="http://schemas.microsoft.com/office/powerpoint/2010/main" val="1495461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p:txBody>
          <a:bodyPr>
            <a:normAutofit fontScale="40000" lnSpcReduction="20000"/>
          </a:bodyPr>
          <a:lstStyle/>
          <a:p>
            <a:r>
              <a:rPr lang="en-US" sz="5700" dirty="0"/>
              <a:t>Program Statute-Title 59, Chapter 113</a:t>
            </a:r>
          </a:p>
          <a:p>
            <a:r>
              <a:rPr lang="en-US" sz="5700" dirty="0"/>
              <a:t>Program administered by the Tuition Grants Commission located in Columbia.</a:t>
            </a:r>
          </a:p>
          <a:p>
            <a:r>
              <a:rPr lang="en-US" sz="5700" dirty="0"/>
              <a:t>The South Carolina Tuition Grants Program was created to help educate our South Carolina citizenry by making the cost of attending in-state independent colleges more affordable, thereby gaining maximum usage from all available educational facilities located in South Carolina.  The Tuition Grants Program also helps preserve the dual system of education in South Carolina and saves the state tax dollars (estimated at over $894 million since Program creation) by attracting South Carolina residents into the independent college sector, thereby saving the automatic state tax subsidy that goes to all students attending South Carolina’s public colleges regardless of the financial need of the family.</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16</a:t>
            </a:fld>
            <a:endParaRPr lang="en-US" dirty="0"/>
          </a:p>
        </p:txBody>
      </p:sp>
    </p:spTree>
    <p:extLst>
      <p:ext uri="{BB962C8B-B14F-4D97-AF65-F5344CB8AC3E}">
        <p14:creationId xmlns:p14="http://schemas.microsoft.com/office/powerpoint/2010/main" val="3105616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SC Tuition Grants Program was established in 1970 with over 463,000 student grants awarded since then. </a:t>
            </a:r>
          </a:p>
          <a:p>
            <a:r>
              <a:rPr lang="en-US" dirty="0"/>
              <a:t>In the current academic year, over 12,200 students, attending 21 eligible South Carolina independent colleges, are receiving a South Carolina Tuition Grant. </a:t>
            </a:r>
          </a:p>
          <a:p>
            <a:r>
              <a:rPr lang="en-US" dirty="0"/>
              <a:t>By Statute, all recipients are South Carolina Residents.</a:t>
            </a:r>
          </a:p>
          <a:p>
            <a:r>
              <a:rPr lang="en-US" dirty="0"/>
              <a:t>SC Tuition Grants are </a:t>
            </a:r>
            <a:r>
              <a:rPr lang="en-US" u="sng" dirty="0"/>
              <a:t>grants</a:t>
            </a:r>
            <a:r>
              <a:rPr lang="en-US" dirty="0"/>
              <a:t>, not scholarships, requiring financial need to qualify although, by statute, “academic merit” is also required to qualify.</a:t>
            </a:r>
          </a:p>
          <a:p>
            <a:r>
              <a:rPr lang="en-US" dirty="0"/>
              <a:t>Tuition Grants are awarded </a:t>
            </a:r>
            <a:r>
              <a:rPr lang="en-US" u="sng" dirty="0"/>
              <a:t>directly</a:t>
            </a:r>
            <a:r>
              <a:rPr lang="en-US" dirty="0"/>
              <a:t> to eligible South Carolina students and can only be used to assist in paying  their tuition.  No funds are provided directly to colleges.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Eligible Colleges</a:t>
            </a:r>
            <a:br>
              <a:rPr lang="en-US" dirty="0"/>
            </a:br>
            <a:r>
              <a:rPr lang="en-US" sz="2200" dirty="0"/>
              <a:t>All Based in South Carolina by Statute (59-113-50)</a:t>
            </a:r>
            <a:br>
              <a:rPr lang="en-US" sz="2200" dirty="0"/>
            </a:br>
            <a:r>
              <a:rPr lang="en-US" sz="2200" dirty="0"/>
              <a:t>  All SACS accredited</a:t>
            </a:r>
          </a:p>
        </p:txBody>
      </p:sp>
      <p:sp>
        <p:nvSpPr>
          <p:cNvPr id="3" name="Content Placeholder 2"/>
          <p:cNvSpPr>
            <a:spLocks noGrp="1"/>
          </p:cNvSpPr>
          <p:nvPr>
            <p:ph idx="1"/>
          </p:nvPr>
        </p:nvSpPr>
        <p:spPr>
          <a:xfrm>
            <a:off x="457200" y="1981199"/>
            <a:ext cx="4114800" cy="4572001"/>
          </a:xfrm>
        </p:spPr>
        <p:txBody>
          <a:bodyPr>
            <a:normAutofit fontScale="92500" lnSpcReduction="20000"/>
          </a:bodyPr>
          <a:lstStyle/>
          <a:p>
            <a:pPr>
              <a:lnSpc>
                <a:spcPct val="90000"/>
              </a:lnSpc>
              <a:buClr>
                <a:schemeClr val="hlink"/>
              </a:buClr>
              <a:buBlip>
                <a:blip r:embed="rId3"/>
              </a:buBlip>
              <a:defRPr/>
            </a:pPr>
            <a:r>
              <a:rPr lang="en-US" sz="2900" kern="0" dirty="0"/>
              <a:t>Allen University</a:t>
            </a:r>
          </a:p>
          <a:p>
            <a:pPr>
              <a:lnSpc>
                <a:spcPct val="90000"/>
              </a:lnSpc>
              <a:buClr>
                <a:schemeClr val="hlink"/>
              </a:buClr>
              <a:buBlip>
                <a:blip r:embed="rId3"/>
              </a:buBlip>
              <a:defRPr/>
            </a:pPr>
            <a:r>
              <a:rPr lang="en-US" sz="2900" kern="0" dirty="0"/>
              <a:t>Anderson University</a:t>
            </a:r>
          </a:p>
          <a:p>
            <a:pPr>
              <a:lnSpc>
                <a:spcPct val="90000"/>
              </a:lnSpc>
              <a:buClr>
                <a:schemeClr val="hlink"/>
              </a:buClr>
              <a:buBlip>
                <a:blip r:embed="rId3"/>
              </a:buBlip>
              <a:defRPr/>
            </a:pPr>
            <a:r>
              <a:rPr lang="en-US" sz="2900" kern="0" dirty="0"/>
              <a:t>Benedict College</a:t>
            </a:r>
          </a:p>
          <a:p>
            <a:pPr>
              <a:lnSpc>
                <a:spcPct val="90000"/>
              </a:lnSpc>
              <a:buClr>
                <a:schemeClr val="hlink"/>
              </a:buClr>
              <a:buBlip>
                <a:blip r:embed="rId3"/>
              </a:buBlip>
              <a:defRPr/>
            </a:pPr>
            <a:r>
              <a:rPr lang="en-US" sz="2900" kern="0" dirty="0"/>
              <a:t>Bob Jones University</a:t>
            </a:r>
          </a:p>
          <a:p>
            <a:pPr>
              <a:lnSpc>
                <a:spcPct val="90000"/>
              </a:lnSpc>
              <a:buClr>
                <a:schemeClr val="hlink"/>
              </a:buClr>
              <a:buBlip>
                <a:blip r:embed="rId3"/>
              </a:buBlip>
              <a:defRPr/>
            </a:pPr>
            <a:r>
              <a:rPr lang="en-US" sz="2900" kern="0" dirty="0"/>
              <a:t>Charleston Southern University</a:t>
            </a:r>
          </a:p>
          <a:p>
            <a:pPr>
              <a:lnSpc>
                <a:spcPct val="90000"/>
              </a:lnSpc>
              <a:buClr>
                <a:schemeClr val="hlink"/>
              </a:buClr>
              <a:buBlip>
                <a:blip r:embed="rId3"/>
              </a:buBlip>
              <a:defRPr/>
            </a:pPr>
            <a:r>
              <a:rPr lang="en-US" sz="2900" kern="0" dirty="0"/>
              <a:t>Claflin University</a:t>
            </a:r>
          </a:p>
          <a:p>
            <a:pPr>
              <a:lnSpc>
                <a:spcPct val="90000"/>
              </a:lnSpc>
              <a:buClr>
                <a:schemeClr val="hlink"/>
              </a:buClr>
              <a:buBlip>
                <a:blip r:embed="rId3"/>
              </a:buBlip>
              <a:defRPr/>
            </a:pPr>
            <a:r>
              <a:rPr lang="en-US" sz="2900" kern="0" dirty="0"/>
              <a:t>Coker University</a:t>
            </a:r>
          </a:p>
          <a:p>
            <a:pPr>
              <a:lnSpc>
                <a:spcPct val="90000"/>
              </a:lnSpc>
              <a:buClr>
                <a:schemeClr val="hlink"/>
              </a:buClr>
              <a:buBlip>
                <a:blip r:embed="rId3"/>
              </a:buBlip>
              <a:defRPr/>
            </a:pPr>
            <a:r>
              <a:rPr lang="en-US" sz="2900" kern="0" dirty="0"/>
              <a:t>Columbia College</a:t>
            </a:r>
          </a:p>
          <a:p>
            <a:pPr>
              <a:lnSpc>
                <a:spcPct val="90000"/>
              </a:lnSpc>
              <a:buClr>
                <a:schemeClr val="hlink"/>
              </a:buClr>
              <a:buBlip>
                <a:blip r:embed="rId3"/>
              </a:buBlip>
              <a:defRPr/>
            </a:pPr>
            <a:r>
              <a:rPr lang="en-US" sz="2900" kern="0" dirty="0"/>
              <a:t>Columbia International University</a:t>
            </a:r>
          </a:p>
          <a:p>
            <a:pPr>
              <a:lnSpc>
                <a:spcPct val="90000"/>
              </a:lnSpc>
              <a:buClr>
                <a:schemeClr val="hlink"/>
              </a:buClr>
              <a:buBlip>
                <a:blip r:embed="rId3"/>
              </a:buBlip>
              <a:defRPr/>
            </a:pPr>
            <a:r>
              <a:rPr lang="en-US" sz="2900" kern="0" dirty="0"/>
              <a:t>Converse College</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18</a:t>
            </a:fld>
            <a:endParaRPr lang="en-US" dirty="0"/>
          </a:p>
        </p:txBody>
      </p:sp>
      <p:sp>
        <p:nvSpPr>
          <p:cNvPr id="5" name="Content Placeholder 2"/>
          <p:cNvSpPr txBox="1">
            <a:spLocks/>
          </p:cNvSpPr>
          <p:nvPr/>
        </p:nvSpPr>
        <p:spPr>
          <a:xfrm>
            <a:off x="4572000" y="1981199"/>
            <a:ext cx="3962399" cy="4648201"/>
          </a:xfrm>
          <a:prstGeom prst="rect">
            <a:avLst/>
          </a:prstGeom>
        </p:spPr>
        <p:txBody>
          <a:bodyPr vert="horz" lIns="91440" tIns="45720" rIns="91440" bIns="45720" rtlCol="0">
            <a:normAutofit fontScale="77500" lnSpcReduction="20000"/>
          </a:bodyPr>
          <a:lstStyle/>
          <a:p>
            <a:pPr marL="342900" indent="-342900">
              <a:lnSpc>
                <a:spcPct val="90000"/>
              </a:lnSpc>
              <a:spcBef>
                <a:spcPct val="20000"/>
              </a:spcBef>
              <a:buClr>
                <a:schemeClr val="hlink"/>
              </a:buClr>
              <a:buFont typeface="Wingdings" pitchFamily="2" charset="2"/>
              <a:buBlip>
                <a:blip r:embed="rId3"/>
              </a:buBlip>
              <a:defRPr/>
            </a:pPr>
            <a:r>
              <a:rPr lang="en-US" sz="3200" kern="0" dirty="0"/>
              <a:t>Erskine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Furman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Limestone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Morris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Newberry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North Greenville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Presbyterian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Southern Wesleyan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Spartanburg Methodist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Voorhees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Wofford College</a:t>
            </a:r>
          </a:p>
          <a:p>
            <a:pPr marL="342900" marR="0" lvl="0" indent="-342900" algn="l" defTabSz="914400" rtl="0" eaLnBrk="1" fontAlgn="auto" latinLnBrk="0" hangingPunct="1">
              <a:lnSpc>
                <a:spcPct val="90000"/>
              </a:lnSpc>
              <a:spcBef>
                <a:spcPct val="20000"/>
              </a:spcBef>
              <a:spcAft>
                <a:spcPts val="0"/>
              </a:spcAft>
              <a:buClr>
                <a:schemeClr val="hlink"/>
              </a:buClr>
              <a:buSzTx/>
              <a:buFont typeface="Arial" pitchFamily="34" charset="0"/>
              <a:buBlip>
                <a:blip r:embed="rId3"/>
              </a:buBlip>
              <a:tabLst/>
              <a:defRPr/>
            </a:pPr>
            <a:endParaRPr kumimoji="0" lang="en-US"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Five Year Grant History</a:t>
            </a:r>
          </a:p>
        </p:txBody>
      </p:sp>
      <p:sp>
        <p:nvSpPr>
          <p:cNvPr id="3" name="Content Placeholder 2"/>
          <p:cNvSpPr>
            <a:spLocks noGrp="1"/>
          </p:cNvSpPr>
          <p:nvPr>
            <p:ph idx="1"/>
          </p:nvPr>
        </p:nvSpPr>
        <p:spPr/>
        <p:txBody>
          <a:bodyPr>
            <a:normAutofit fontScale="62500" lnSpcReduction="20000"/>
          </a:bodyPr>
          <a:lstStyle/>
          <a:p>
            <a:r>
              <a:rPr lang="en-US" dirty="0"/>
              <a:t>2020-2021 – 12,224 Recipients</a:t>
            </a:r>
          </a:p>
          <a:p>
            <a:pPr marL="0" indent="0">
              <a:buNone/>
            </a:pPr>
            <a:r>
              <a:rPr lang="en-US" dirty="0"/>
              <a:t>	Max. Grant - $3,600;  Average Grant ~ $3,400</a:t>
            </a:r>
          </a:p>
          <a:p>
            <a:endParaRPr lang="en-US" dirty="0"/>
          </a:p>
          <a:p>
            <a:r>
              <a:rPr lang="en-US" dirty="0"/>
              <a:t>2019-2020 – 12,847 Recipients</a:t>
            </a:r>
          </a:p>
          <a:p>
            <a:pPr marL="0" indent="0">
              <a:buNone/>
            </a:pPr>
            <a:r>
              <a:rPr lang="en-US" dirty="0"/>
              <a:t>	Max. Grant - $3,500;  Average Grant  ~ $3,443</a:t>
            </a:r>
            <a:br>
              <a:rPr lang="en-US" dirty="0"/>
            </a:br>
            <a:endParaRPr lang="en-US" dirty="0"/>
          </a:p>
          <a:p>
            <a:r>
              <a:rPr lang="en-US" dirty="0"/>
              <a:t>2018-2019 – 13,534 Recipients</a:t>
            </a:r>
          </a:p>
          <a:p>
            <a:pPr marL="0" indent="0">
              <a:buNone/>
            </a:pPr>
            <a:r>
              <a:rPr lang="en-US" dirty="0"/>
              <a:t>	Max. Grant - $3,300;  Average Grant  - $2,995</a:t>
            </a:r>
          </a:p>
          <a:p>
            <a:endParaRPr lang="en-US" dirty="0"/>
          </a:p>
          <a:p>
            <a:r>
              <a:rPr lang="en-US" dirty="0"/>
              <a:t>2017-2018 – 13,620 Recipients</a:t>
            </a:r>
          </a:p>
          <a:p>
            <a:pPr marL="0" indent="0">
              <a:buNone/>
            </a:pPr>
            <a:r>
              <a:rPr lang="en-US" dirty="0"/>
              <a:t>	Max. Grant - $3,200;  Average Grant  - $2,905</a:t>
            </a:r>
          </a:p>
          <a:p>
            <a:endParaRPr lang="en-US" dirty="0"/>
          </a:p>
          <a:p>
            <a:r>
              <a:rPr lang="en-US" dirty="0"/>
              <a:t>2016-2017 – 13,214 Recipients</a:t>
            </a:r>
          </a:p>
          <a:p>
            <a:pPr marL="0" indent="0">
              <a:buNone/>
            </a:pPr>
            <a:r>
              <a:rPr lang="en-US" dirty="0"/>
              <a:t>	Max. Grant - $3,200;  Average Grant  - $2,897</a:t>
            </a:r>
          </a:p>
          <a:p>
            <a:pPr marL="0" indent="0">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19</a:t>
            </a:fld>
            <a:endParaRPr lang="en-US" dirty="0"/>
          </a:p>
        </p:txBody>
      </p:sp>
    </p:spTree>
    <p:extLst>
      <p:ext uri="{BB962C8B-B14F-4D97-AF65-F5344CB8AC3E}">
        <p14:creationId xmlns:p14="http://schemas.microsoft.com/office/powerpoint/2010/main" val="97877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Covid</a:t>
            </a:r>
            <a:r>
              <a:rPr lang="en-US" dirty="0"/>
              <a:t>-19 Update</a:t>
            </a:r>
          </a:p>
        </p:txBody>
      </p:sp>
      <p:sp>
        <p:nvSpPr>
          <p:cNvPr id="3" name="Content Placeholder 2"/>
          <p:cNvSpPr>
            <a:spLocks noGrp="1"/>
          </p:cNvSpPr>
          <p:nvPr>
            <p:ph idx="1"/>
          </p:nvPr>
        </p:nvSpPr>
        <p:spPr>
          <a:xfrm>
            <a:off x="456501" y="1462175"/>
            <a:ext cx="8382000" cy="5287962"/>
          </a:xfrm>
        </p:spPr>
        <p:txBody>
          <a:bodyPr>
            <a:normAutofit fontScale="70000" lnSpcReduction="20000"/>
          </a:bodyPr>
          <a:lstStyle/>
          <a:p>
            <a:r>
              <a:rPr lang="en-US" dirty="0"/>
              <a:t>No agency furloughs or anticipated budget shortfalls</a:t>
            </a:r>
          </a:p>
          <a:p>
            <a:r>
              <a:rPr lang="en-US" dirty="0"/>
              <a:t>Remote/Hybrid staffing model in place since March </a:t>
            </a:r>
          </a:p>
          <a:p>
            <a:r>
              <a:rPr lang="en-US" dirty="0"/>
              <a:t>Agency has recognized savings in certain operational areas (i.e., travel), but has also slightly increased monthly costs to shared services through DTO to allow for remote work capabilities</a:t>
            </a:r>
          </a:p>
          <a:p>
            <a:r>
              <a:rPr lang="en-US" dirty="0"/>
              <a:t>No federal reimbursements through CARES Act have been received or requested by the agency at this time</a:t>
            </a:r>
          </a:p>
          <a:p>
            <a:r>
              <a:rPr lang="en-US" dirty="0"/>
              <a:t>Agency has worked directly with students whose eligibility may have been impacted by COVID-19; Over 13% of appeals sent to the Commission for the current academic year were related to COVID.</a:t>
            </a:r>
          </a:p>
          <a:p>
            <a:r>
              <a:rPr lang="en-US" dirty="0"/>
              <a:t>Preliminary Fall 2020 data indicates overall statewide enrollment is down approximately 2% in the independent college sector (approximately 2.4% among all sectors) </a:t>
            </a:r>
          </a:p>
          <a:p>
            <a:r>
              <a:rPr lang="en-US" dirty="0"/>
              <a:t>Tuition Grant recipients meeting all eligibility requirements are down approximately 4.6% over Fall 2019</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a:t>
            </a:fld>
            <a:endParaRPr lang="en-US"/>
          </a:p>
        </p:txBody>
      </p:sp>
    </p:spTree>
    <p:extLst>
      <p:ext uri="{BB962C8B-B14F-4D97-AF65-F5344CB8AC3E}">
        <p14:creationId xmlns:p14="http://schemas.microsoft.com/office/powerpoint/2010/main" val="22375800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Grant History</a:t>
            </a:r>
          </a:p>
        </p:txBody>
      </p:sp>
      <p:sp>
        <p:nvSpPr>
          <p:cNvPr id="3" name="Content Placeholder 2"/>
          <p:cNvSpPr>
            <a:spLocks noGrp="1"/>
          </p:cNvSpPr>
          <p:nvPr>
            <p:ph idx="1"/>
          </p:nvPr>
        </p:nvSpPr>
        <p:spPr/>
        <p:txBody>
          <a:bodyPr>
            <a:normAutofit fontScale="70000" lnSpcReduction="20000"/>
          </a:bodyPr>
          <a:lstStyle/>
          <a:p>
            <a:pPr marL="0" indent="0">
              <a:lnSpc>
                <a:spcPct val="120000"/>
              </a:lnSpc>
              <a:buNone/>
            </a:pPr>
            <a:r>
              <a:rPr lang="en-US" dirty="0"/>
              <a:t>2020-2021 -- $3,600</a:t>
            </a:r>
            <a:br>
              <a:rPr lang="en-US" dirty="0"/>
            </a:br>
            <a:r>
              <a:rPr lang="en-US" dirty="0"/>
              <a:t>2019-2020 -- $3,500</a:t>
            </a:r>
            <a:br>
              <a:rPr lang="en-US" dirty="0"/>
            </a:br>
            <a:r>
              <a:rPr lang="en-US" dirty="0"/>
              <a:t>2018-2019 -- $3,300</a:t>
            </a:r>
          </a:p>
          <a:p>
            <a:pPr>
              <a:buNone/>
            </a:pPr>
            <a:r>
              <a:rPr lang="en-US" dirty="0"/>
              <a:t>2017-2018 -- $3,200</a:t>
            </a:r>
          </a:p>
          <a:p>
            <a:pPr>
              <a:buNone/>
            </a:pPr>
            <a:r>
              <a:rPr lang="en-US" dirty="0"/>
              <a:t>2016-2017 -- $3,200</a:t>
            </a:r>
          </a:p>
          <a:p>
            <a:pPr>
              <a:buNone/>
            </a:pPr>
            <a:r>
              <a:rPr lang="en-US" dirty="0"/>
              <a:t>2015-2016 -- $3,100</a:t>
            </a:r>
          </a:p>
          <a:p>
            <a:pPr>
              <a:buNone/>
            </a:pPr>
            <a:r>
              <a:rPr lang="en-US" dirty="0"/>
              <a:t>2014-2015 -- $3,000</a:t>
            </a:r>
          </a:p>
          <a:p>
            <a:pPr>
              <a:buNone/>
            </a:pPr>
            <a:r>
              <a:rPr lang="en-US" dirty="0"/>
              <a:t>2013-2014 -- $2,900</a:t>
            </a:r>
          </a:p>
          <a:p>
            <a:pPr>
              <a:buNone/>
            </a:pPr>
            <a:r>
              <a:rPr lang="en-US" dirty="0"/>
              <a:t>2012-2013 -- $2,800</a:t>
            </a:r>
          </a:p>
          <a:p>
            <a:pPr>
              <a:buNone/>
            </a:pPr>
            <a:r>
              <a:rPr lang="en-US" dirty="0"/>
              <a:t>2011-2012 -- $2,600</a:t>
            </a:r>
          </a:p>
          <a:p>
            <a:pPr>
              <a:buNone/>
            </a:pPr>
            <a:r>
              <a:rPr lang="en-US" dirty="0"/>
              <a:t>2010-2011 -- $2,600</a:t>
            </a:r>
          </a:p>
          <a:p>
            <a:pPr>
              <a:buNone/>
            </a:pPr>
            <a:r>
              <a:rPr lang="en-US" dirty="0"/>
              <a:t>2009-2010 -- $2,800</a:t>
            </a:r>
          </a:p>
          <a:p>
            <a:pPr>
              <a:buNone/>
            </a:pPr>
            <a:r>
              <a:rPr lang="en-US" dirty="0"/>
              <a:t>2008-2009 -- $3,200</a:t>
            </a:r>
          </a:p>
          <a:p>
            <a:pPr>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20</a:t>
            </a:fld>
            <a:endParaRPr lang="en-US" dirty="0"/>
          </a:p>
        </p:txBody>
      </p:sp>
      <p:sp>
        <p:nvSpPr>
          <p:cNvPr id="5" name="TextBox 4"/>
          <p:cNvSpPr txBox="1"/>
          <p:nvPr/>
        </p:nvSpPr>
        <p:spPr>
          <a:xfrm>
            <a:off x="4343400" y="1905000"/>
            <a:ext cx="4114800" cy="2862322"/>
          </a:xfrm>
          <a:prstGeom prst="rect">
            <a:avLst/>
          </a:prstGeom>
          <a:noFill/>
        </p:spPr>
        <p:txBody>
          <a:bodyPr wrap="square" rtlCol="0">
            <a:spAutoFit/>
          </a:bodyPr>
          <a:lstStyle/>
          <a:p>
            <a:r>
              <a:rPr lang="en-US" dirty="0"/>
              <a:t>The Statutory Maximum Grant for the Tuition Grant may not exceed the average state appropriation for each FTE in the state-supported institutions of higher learning with four-year undergraduate degree programs in the previous year.</a:t>
            </a:r>
          </a:p>
          <a:p>
            <a:endParaRPr lang="en-US" dirty="0"/>
          </a:p>
          <a:p>
            <a:r>
              <a:rPr lang="en-US" dirty="0"/>
              <a:t>For the most recent academic year, the average state appropriation for these FTE students was $4,392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dirty="0"/>
              <a:t>2019-2020 Recipients By College</a:t>
            </a:r>
          </a:p>
        </p:txBody>
      </p:sp>
      <p:sp>
        <p:nvSpPr>
          <p:cNvPr id="3" name="Content Placeholder 2"/>
          <p:cNvSpPr>
            <a:spLocks noGrp="1"/>
          </p:cNvSpPr>
          <p:nvPr>
            <p:ph idx="1"/>
          </p:nvPr>
        </p:nvSpPr>
        <p:spPr>
          <a:xfrm>
            <a:off x="457200" y="1143000"/>
            <a:ext cx="8229600" cy="6019800"/>
          </a:xfrm>
        </p:spPr>
        <p:txBody>
          <a:bodyPr>
            <a:normAutofit fontScale="47500" lnSpcReduction="20000"/>
          </a:bodyPr>
          <a:lstStyle/>
          <a:p>
            <a:r>
              <a:rPr lang="en-US" u="sng" dirty="0"/>
              <a:t>College	 Attended</a:t>
            </a:r>
            <a:r>
              <a:rPr lang="en-US" dirty="0"/>
              <a:t>			</a:t>
            </a:r>
            <a:r>
              <a:rPr lang="en-US" u="sng" dirty="0"/>
              <a:t>Recipients</a:t>
            </a:r>
            <a:r>
              <a:rPr lang="en-US" dirty="0"/>
              <a:t>			</a:t>
            </a:r>
            <a:r>
              <a:rPr lang="en-US" u="sng" dirty="0"/>
              <a:t>Tuition Grants</a:t>
            </a:r>
          </a:p>
          <a:p>
            <a:r>
              <a:rPr lang="en-US" dirty="0"/>
              <a:t>Allen University			258			$879,078</a:t>
            </a:r>
          </a:p>
          <a:p>
            <a:r>
              <a:rPr lang="en-US" dirty="0"/>
              <a:t>Anderson University		1,458			$5,068,316</a:t>
            </a:r>
          </a:p>
          <a:p>
            <a:r>
              <a:rPr lang="en-US" dirty="0"/>
              <a:t>Benedict College			583			$2,058,465</a:t>
            </a:r>
          </a:p>
          <a:p>
            <a:r>
              <a:rPr lang="en-US" dirty="0"/>
              <a:t>Bob Jones University		522			$1,876,857</a:t>
            </a:r>
          </a:p>
          <a:p>
            <a:r>
              <a:rPr lang="en-US" dirty="0"/>
              <a:t>Charleston Southern University	1,323			$4,587,215</a:t>
            </a:r>
          </a:p>
          <a:p>
            <a:r>
              <a:rPr lang="en-US" dirty="0"/>
              <a:t>Claflin University			1,155			$4,143,526</a:t>
            </a:r>
          </a:p>
          <a:p>
            <a:r>
              <a:rPr lang="en-US" dirty="0"/>
              <a:t>Coker University			533			$1,585,337</a:t>
            </a:r>
          </a:p>
          <a:p>
            <a:r>
              <a:rPr lang="en-US" dirty="0"/>
              <a:t>Columbia College			419			$1,375,847</a:t>
            </a:r>
          </a:p>
          <a:p>
            <a:r>
              <a:rPr lang="en-US" dirty="0"/>
              <a:t>Columbia International University	221			$769,443</a:t>
            </a:r>
          </a:p>
          <a:p>
            <a:r>
              <a:rPr lang="en-US" dirty="0"/>
              <a:t>Converse College			429			$1,501,556</a:t>
            </a:r>
          </a:p>
          <a:p>
            <a:r>
              <a:rPr lang="en-US" dirty="0"/>
              <a:t>Erskine College			423			$1,492,964</a:t>
            </a:r>
          </a:p>
          <a:p>
            <a:r>
              <a:rPr lang="en-US" dirty="0"/>
              <a:t>Furman University			451			$1,551,505</a:t>
            </a:r>
          </a:p>
          <a:p>
            <a:r>
              <a:rPr lang="en-US" dirty="0"/>
              <a:t>Limestone University		608			$1,659,446</a:t>
            </a:r>
          </a:p>
          <a:p>
            <a:r>
              <a:rPr lang="en-US" dirty="0"/>
              <a:t>Morris College			330			$1,129,292</a:t>
            </a:r>
          </a:p>
          <a:p>
            <a:r>
              <a:rPr lang="en-US" dirty="0"/>
              <a:t>Newberry College			658			$2,345,064</a:t>
            </a:r>
          </a:p>
          <a:p>
            <a:r>
              <a:rPr lang="en-US" dirty="0"/>
              <a:t>North Greenville University		988			$3,423,146</a:t>
            </a:r>
          </a:p>
          <a:p>
            <a:r>
              <a:rPr lang="en-US" dirty="0"/>
              <a:t>Presbyterian College		556			$1,978,062</a:t>
            </a:r>
          </a:p>
          <a:p>
            <a:r>
              <a:rPr lang="en-US" dirty="0"/>
              <a:t>Southern Wesleyan University		439			$1,485,718</a:t>
            </a:r>
          </a:p>
          <a:p>
            <a:r>
              <a:rPr lang="en-US" dirty="0"/>
              <a:t>Spartanburg Methodist College	630			$2,190,755</a:t>
            </a:r>
          </a:p>
          <a:p>
            <a:r>
              <a:rPr lang="en-US" dirty="0"/>
              <a:t>Voorhees College			186			$653,500</a:t>
            </a:r>
          </a:p>
          <a:p>
            <a:r>
              <a:rPr lang="en-US" dirty="0"/>
              <a:t>Wofford College			647			$2,376,056</a:t>
            </a:r>
          </a:p>
          <a:p>
            <a:endParaRPr lang="en-US" dirty="0"/>
          </a:p>
          <a:p>
            <a:pPr marL="1828800" lvl="4" indent="0">
              <a:buNone/>
            </a:pPr>
            <a:r>
              <a:rPr lang="en-US" sz="3200" dirty="0"/>
              <a:t>	</a:t>
            </a:r>
            <a:r>
              <a:rPr lang="en-US" sz="3200" b="1" dirty="0"/>
              <a:t>TOTALS:	12,817			$44,131,148</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Additional Information</a:t>
            </a:r>
          </a:p>
        </p:txBody>
      </p:sp>
      <p:sp>
        <p:nvSpPr>
          <p:cNvPr id="3" name="Content Placeholder 2"/>
          <p:cNvSpPr>
            <a:spLocks noGrp="1"/>
          </p:cNvSpPr>
          <p:nvPr>
            <p:ph idx="1"/>
          </p:nvPr>
        </p:nvSpPr>
        <p:spPr>
          <a:xfrm>
            <a:off x="457200" y="1219200"/>
            <a:ext cx="8229600" cy="5638800"/>
          </a:xfrm>
        </p:spPr>
        <p:txBody>
          <a:bodyPr>
            <a:normAutofit/>
          </a:bodyPr>
          <a:lstStyle/>
          <a:p>
            <a:pPr>
              <a:lnSpc>
                <a:spcPct val="120000"/>
              </a:lnSpc>
            </a:pPr>
            <a:r>
              <a:rPr lang="en-US" sz="2000" dirty="0"/>
              <a:t>The Tuition Grants program appropriation represents approximately 4% of the state’s overall higher education funding</a:t>
            </a:r>
          </a:p>
          <a:p>
            <a:pPr>
              <a:lnSpc>
                <a:spcPct val="120000"/>
              </a:lnSpc>
            </a:pPr>
            <a:r>
              <a:rPr lang="en-US" sz="2000" dirty="0"/>
              <a:t>Independent colleges in South Carolina have a combined enrollment of over 33,000 students annually and graduate over 22% of the state’s Bachelor’s degree recipients</a:t>
            </a:r>
          </a:p>
          <a:p>
            <a:pPr>
              <a:lnSpc>
                <a:spcPct val="120000"/>
              </a:lnSpc>
            </a:pPr>
            <a:r>
              <a:rPr lang="en-US" sz="2000" dirty="0"/>
              <a:t>Over 14% of South Carolina’s full-time undergraduate students are enrolled at our state’s independent colleges</a:t>
            </a:r>
          </a:p>
          <a:p>
            <a:pPr>
              <a:lnSpc>
                <a:spcPct val="120000"/>
              </a:lnSpc>
            </a:pPr>
            <a:r>
              <a:rPr lang="en-US" sz="2000" dirty="0"/>
              <a:t>On average, tuition and fees at South Carolina’s independent colleges has risen less than 2.5% over the last three years; tuition and fees at South Carolina’s independent colleges are approximately 30% less than the national average for private, non-profit colleges and universities. </a:t>
            </a:r>
          </a:p>
          <a:p>
            <a:pPr>
              <a:lnSpc>
                <a:spcPct val="120000"/>
              </a:lnSpc>
            </a:pPr>
            <a:endParaRPr lang="en-US" sz="2000" dirty="0"/>
          </a:p>
          <a:p>
            <a:pPr marL="0" indent="0">
              <a:lnSpc>
                <a:spcPct val="120000"/>
              </a:lnSpc>
              <a:buNone/>
            </a:pPr>
            <a:r>
              <a:rPr lang="en-US" sz="1000" dirty="0"/>
              <a:t>Sources: South Carolina Tuition Grants Commission, South Carolina Commission on Higher Education, South Carolina Independent Colleges and Universities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Additional Information</a:t>
            </a:r>
          </a:p>
        </p:txBody>
      </p:sp>
      <p:sp>
        <p:nvSpPr>
          <p:cNvPr id="3" name="Content Placeholder 2"/>
          <p:cNvSpPr>
            <a:spLocks noGrp="1"/>
          </p:cNvSpPr>
          <p:nvPr>
            <p:ph idx="1"/>
          </p:nvPr>
        </p:nvSpPr>
        <p:spPr>
          <a:xfrm>
            <a:off x="457200" y="1219200"/>
            <a:ext cx="8229600" cy="5638800"/>
          </a:xfrm>
        </p:spPr>
        <p:txBody>
          <a:bodyPr>
            <a:normAutofit/>
          </a:bodyPr>
          <a:lstStyle/>
          <a:p>
            <a:pPr>
              <a:lnSpc>
                <a:spcPct val="120000"/>
              </a:lnSpc>
            </a:pPr>
            <a:r>
              <a:rPr lang="en-US" sz="2000" dirty="0"/>
              <a:t>Many of our state residents, striving to improve their futures via higher education, come from economically challenged families.</a:t>
            </a:r>
          </a:p>
          <a:p>
            <a:pPr>
              <a:lnSpc>
                <a:spcPct val="120000"/>
              </a:lnSpc>
            </a:pPr>
            <a:r>
              <a:rPr lang="en-US" sz="2000" dirty="0"/>
              <a:t>The merit-based scholarships offered by the state are very well-funded with far more funding going to those students and at higher amounts per student than the state’s need-based programs.</a:t>
            </a:r>
          </a:p>
          <a:p>
            <a:pPr>
              <a:lnSpc>
                <a:spcPct val="120000"/>
              </a:lnSpc>
            </a:pPr>
            <a:r>
              <a:rPr lang="en-US" sz="2000" dirty="0"/>
              <a:t>Future consideration of increases in need-based funding for economically disadvantaged South Carolina students and their families, including funding for South Carolina Tuition Grants and the state Need-Based Grants for students attending public colleges, would be of great benefit to the long-term future of our great state.</a:t>
            </a:r>
          </a:p>
          <a:p>
            <a:pPr>
              <a:lnSpc>
                <a:spcPct val="120000"/>
              </a:lnSpc>
            </a:pPr>
            <a:r>
              <a:rPr lang="en-US" sz="2000" dirty="0"/>
              <a:t>The Tuition Grants Commission supports the current budget request for the state need-based grants program as requested by the Commission on Higher Education.</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23</a:t>
            </a:fld>
            <a:endParaRPr lang="en-US" dirty="0"/>
          </a:p>
        </p:txBody>
      </p:sp>
    </p:spTree>
    <p:extLst>
      <p:ext uri="{BB962C8B-B14F-4D97-AF65-F5344CB8AC3E}">
        <p14:creationId xmlns:p14="http://schemas.microsoft.com/office/powerpoint/2010/main" val="48381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Tuition Grants Appropriations History</a:t>
            </a:r>
          </a:p>
        </p:txBody>
      </p:sp>
      <p:sp>
        <p:nvSpPr>
          <p:cNvPr id="5" name="Slide Number Placeholder 4"/>
          <p:cNvSpPr>
            <a:spLocks noGrp="1"/>
          </p:cNvSpPr>
          <p:nvPr>
            <p:ph type="sldNum" sz="quarter" idx="12"/>
          </p:nvPr>
        </p:nvSpPr>
        <p:spPr/>
        <p:txBody>
          <a:bodyPr/>
          <a:lstStyle/>
          <a:p>
            <a:fld id="{0EBF85CB-8E6F-4C76-A97C-98828569AB90}" type="slidenum">
              <a:rPr lang="en-US" smtClean="0"/>
              <a:pPr/>
              <a:t>3</a:t>
            </a:fld>
            <a:endParaRPr lang="en-US" dirty="0"/>
          </a:p>
        </p:txBody>
      </p:sp>
      <p:graphicFrame>
        <p:nvGraphicFramePr>
          <p:cNvPr id="6" name="Chart 5"/>
          <p:cNvGraphicFramePr/>
          <p:nvPr>
            <p:extLst>
              <p:ext uri="{D42A27DB-BD31-4B8C-83A1-F6EECF244321}">
                <p14:modId xmlns:p14="http://schemas.microsoft.com/office/powerpoint/2010/main" val="3751703688"/>
              </p:ext>
            </p:extLst>
          </p:nvPr>
        </p:nvGraphicFramePr>
        <p:xfrm>
          <a:off x="609600" y="1295400"/>
          <a:ext cx="76962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6C66E0B-37AE-488F-9EC9-F9F0AE26BCBE}"/>
              </a:ext>
            </a:extLst>
          </p:cNvPr>
          <p:cNvSpPr txBox="1"/>
          <p:nvPr/>
        </p:nvSpPr>
        <p:spPr>
          <a:xfrm>
            <a:off x="2895600" y="6356350"/>
            <a:ext cx="4953000" cy="369332"/>
          </a:xfrm>
          <a:prstGeom prst="rect">
            <a:avLst/>
          </a:prstGeom>
          <a:noFill/>
        </p:spPr>
        <p:txBody>
          <a:bodyPr wrap="square" rtlCol="0">
            <a:spAutoFit/>
          </a:bodyPr>
          <a:lstStyle/>
          <a:p>
            <a:r>
              <a:rPr lang="en-US" dirty="0"/>
              <a:t>* Authority to Spend is only $50,000 annually.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Funding</a:t>
            </a:r>
            <a:br>
              <a:rPr lang="en-US" dirty="0"/>
            </a:br>
            <a:r>
              <a:rPr lang="en-US" dirty="0"/>
              <a:t>FY 20-21</a:t>
            </a:r>
          </a:p>
        </p:txBody>
      </p:sp>
      <p:sp>
        <p:nvSpPr>
          <p:cNvPr id="4" name="Slide Number Placeholder 3"/>
          <p:cNvSpPr>
            <a:spLocks noGrp="1"/>
          </p:cNvSpPr>
          <p:nvPr>
            <p:ph type="sldNum" sz="quarter" idx="12"/>
          </p:nvPr>
        </p:nvSpPr>
        <p:spPr/>
        <p:txBody>
          <a:bodyPr/>
          <a:lstStyle/>
          <a:p>
            <a:fld id="{0EBF85CB-8E6F-4C76-A97C-98828569AB90}" type="slidenum">
              <a:rPr lang="en-US" smtClean="0"/>
              <a:pPr/>
              <a:t>4</a:t>
            </a:fld>
            <a:endParaRPr lang="en-US" dirty="0"/>
          </a:p>
        </p:txBody>
      </p:sp>
      <p:graphicFrame>
        <p:nvGraphicFramePr>
          <p:cNvPr id="5" name="Chart 4"/>
          <p:cNvGraphicFramePr/>
          <p:nvPr>
            <p:extLst>
              <p:ext uri="{D42A27DB-BD31-4B8C-83A1-F6EECF244321}">
                <p14:modId xmlns:p14="http://schemas.microsoft.com/office/powerpoint/2010/main" val="1166722464"/>
              </p:ext>
            </p:extLst>
          </p:nvPr>
        </p:nvGraphicFramePr>
        <p:xfrm>
          <a:off x="457200" y="1600200"/>
          <a:ext cx="8229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008" y="152400"/>
            <a:ext cx="8229600" cy="1143000"/>
          </a:xfrm>
        </p:spPr>
        <p:txBody>
          <a:bodyPr>
            <a:noAutofit/>
          </a:bodyPr>
          <a:lstStyle/>
          <a:p>
            <a:r>
              <a:rPr lang="en-US" sz="2800" dirty="0"/>
              <a:t>Recurring Appropriations</a:t>
            </a:r>
            <a:br>
              <a:rPr lang="en-US" sz="2800" dirty="0"/>
            </a:br>
            <a:r>
              <a:rPr lang="en-US" sz="2800" u="sng" dirty="0"/>
              <a:t>FY 20-21</a:t>
            </a:r>
          </a:p>
        </p:txBody>
      </p:sp>
      <p:sp>
        <p:nvSpPr>
          <p:cNvPr id="3" name="Content Placeholder 2"/>
          <p:cNvSpPr>
            <a:spLocks noGrp="1"/>
          </p:cNvSpPr>
          <p:nvPr>
            <p:ph idx="1"/>
          </p:nvPr>
        </p:nvSpPr>
        <p:spPr>
          <a:xfrm>
            <a:off x="457200" y="1524000"/>
            <a:ext cx="8229600" cy="4832350"/>
          </a:xfrm>
        </p:spPr>
        <p:txBody>
          <a:bodyPr>
            <a:normAutofit/>
          </a:bodyPr>
          <a:lstStyle/>
          <a:p>
            <a:r>
              <a:rPr lang="en-US" sz="2000" dirty="0"/>
              <a:t>No changes to agency’s state appropriations for 20-21, as all agencies are operating under Continuing Resolution</a:t>
            </a:r>
          </a:p>
          <a:p>
            <a:r>
              <a:rPr lang="en-US" sz="2000" dirty="0"/>
              <a:t>Agency’s share of the Children’s Education Endowment (through CHE):  decreased slightly, by roughly $52,000; This is based on an enrollment percentage formula and is not the result of a decrease in appropriations</a:t>
            </a:r>
          </a:p>
          <a:p>
            <a:r>
              <a:rPr lang="en-US" sz="2000" dirty="0"/>
              <a:t>Despite level funding, the value of the Maximum Tuition Grant for 2020-2021 is $3,600, which represents a $100 increase over the previous year. This increase was possible due a reduction in the number of eligible </a:t>
            </a:r>
            <a:r>
              <a:rPr lang="en-US" sz="2000"/>
              <a:t>enrolled students. </a:t>
            </a:r>
            <a:endParaRPr lang="en-US" sz="2400" u="sng"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Carry Forward</a:t>
            </a:r>
          </a:p>
        </p:txBody>
      </p:sp>
      <p:sp>
        <p:nvSpPr>
          <p:cNvPr id="3" name="Content Placeholder 2"/>
          <p:cNvSpPr>
            <a:spLocks noGrp="1"/>
          </p:cNvSpPr>
          <p:nvPr>
            <p:ph idx="1"/>
          </p:nvPr>
        </p:nvSpPr>
        <p:spPr>
          <a:xfrm>
            <a:off x="457200" y="1600200"/>
            <a:ext cx="8229600" cy="4495800"/>
          </a:xfrm>
        </p:spPr>
        <p:txBody>
          <a:bodyPr>
            <a:normAutofit lnSpcReduction="10000"/>
          </a:bodyPr>
          <a:lstStyle/>
          <a:p>
            <a:r>
              <a:rPr lang="en-US" sz="2400" dirty="0"/>
              <a:t>FY18-19:	$1,905,336</a:t>
            </a:r>
          </a:p>
          <a:p>
            <a:r>
              <a:rPr lang="en-US" sz="2400" dirty="0"/>
              <a:t>FY19-20:	$248,493</a:t>
            </a:r>
          </a:p>
          <a:p>
            <a:r>
              <a:rPr lang="en-US" sz="2400" dirty="0"/>
              <a:t>FY20-21:	$1,337,324</a:t>
            </a:r>
          </a:p>
          <a:p>
            <a:pPr>
              <a:buNone/>
            </a:pPr>
            <a:endParaRPr lang="en-US" sz="2400" dirty="0"/>
          </a:p>
          <a:p>
            <a:pPr>
              <a:buNone/>
            </a:pPr>
            <a:endParaRPr lang="en-US" sz="2400" dirty="0"/>
          </a:p>
          <a:p>
            <a:r>
              <a:rPr lang="en-US" sz="2400" dirty="0"/>
              <a:t>Anticipated annual carry forward funds also includes an additional $2,500,000 in Lottery Funds because of the disbursement pattern for Tuition Grants (25% of funds received annually too late to disburse in current year and always used for first 25% of disbursements in successive year).  </a:t>
            </a:r>
          </a:p>
          <a:p>
            <a:pPr marL="0" indent="0">
              <a:buNone/>
            </a:pPr>
            <a:r>
              <a:rPr lang="en-US" sz="2400" dirty="0"/>
              <a:t> </a:t>
            </a:r>
          </a:p>
          <a:p>
            <a:endParaRPr lang="en-US" sz="2400" dirty="0"/>
          </a:p>
          <a:p>
            <a:pPr marL="0" indent="0">
              <a:buNone/>
            </a:pPr>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a:t>Other Funds Oversight Committee</a:t>
            </a:r>
            <a:br>
              <a:rPr lang="en-US" sz="3500" dirty="0"/>
            </a:br>
            <a:r>
              <a:rPr lang="en-US" sz="3500" dirty="0"/>
              <a:t>JBRC</a:t>
            </a:r>
          </a:p>
        </p:txBody>
      </p:sp>
      <p:sp>
        <p:nvSpPr>
          <p:cNvPr id="3" name="Content Placeholder 2"/>
          <p:cNvSpPr>
            <a:spLocks noGrp="1"/>
          </p:cNvSpPr>
          <p:nvPr>
            <p:ph idx="1"/>
          </p:nvPr>
        </p:nvSpPr>
        <p:spPr/>
        <p:txBody>
          <a:bodyPr>
            <a:normAutofit/>
          </a:bodyPr>
          <a:lstStyle/>
          <a:p>
            <a:endParaRPr lang="en-US" sz="2400" dirty="0"/>
          </a:p>
          <a:p>
            <a:r>
              <a:rPr lang="en-US" sz="2400" dirty="0"/>
              <a:t>The Commission has never appeared before OFOC or JBRC. </a:t>
            </a:r>
          </a:p>
          <a:p>
            <a:r>
              <a:rPr lang="en-US" sz="2400" dirty="0"/>
              <a:t>The Commission does not anticipate that it will need to appear before OFOC or JBRC after the passage of the budget for FY 21-22.</a:t>
            </a:r>
          </a:p>
        </p:txBody>
      </p:sp>
      <p:sp>
        <p:nvSpPr>
          <p:cNvPr id="4" name="Slide Number Placeholder 3"/>
          <p:cNvSpPr>
            <a:spLocks noGrp="1"/>
          </p:cNvSpPr>
          <p:nvPr>
            <p:ph type="sldNum" sz="quarter" idx="12"/>
          </p:nvPr>
        </p:nvSpPr>
        <p:spPr/>
        <p:txBody>
          <a:bodyPr/>
          <a:lstStyle/>
          <a:p>
            <a:fld id="{0EBF85CB-8E6F-4C76-A97C-98828569AB9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706562"/>
          </a:xfrm>
        </p:spPr>
        <p:txBody>
          <a:bodyPr>
            <a:normAutofit fontScale="90000"/>
          </a:bodyPr>
          <a:lstStyle/>
          <a:p>
            <a:r>
              <a:rPr lang="en-US" dirty="0"/>
              <a:t>Budget Request</a:t>
            </a:r>
            <a:br>
              <a:rPr lang="en-US" dirty="0"/>
            </a:br>
            <a:r>
              <a:rPr lang="en-US" dirty="0"/>
              <a:t>FY 21-22 </a:t>
            </a:r>
            <a:br>
              <a:rPr lang="en-US" dirty="0"/>
            </a:br>
            <a:r>
              <a:rPr lang="en-US" sz="1400" dirty="0"/>
              <a:t>(</a:t>
            </a:r>
            <a:r>
              <a:rPr lang="en-US" sz="1600" dirty="0"/>
              <a:t>Operating Request includes one-time non-recurring fund request of $200,000 for IT-related </a:t>
            </a:r>
            <a:br>
              <a:rPr lang="en-US" sz="1600" dirty="0"/>
            </a:br>
            <a:r>
              <a:rPr lang="en-US" sz="1600" dirty="0"/>
              <a:t>student grant management system request – refer to slide 10)</a:t>
            </a:r>
          </a:p>
        </p:txBody>
      </p:sp>
      <p:sp>
        <p:nvSpPr>
          <p:cNvPr id="4" name="Slide Number Placeholder 3"/>
          <p:cNvSpPr>
            <a:spLocks noGrp="1"/>
          </p:cNvSpPr>
          <p:nvPr>
            <p:ph type="sldNum" sz="quarter" idx="12"/>
          </p:nvPr>
        </p:nvSpPr>
        <p:spPr/>
        <p:txBody>
          <a:bodyPr/>
          <a:lstStyle/>
          <a:p>
            <a:fld id="{0EBF85CB-8E6F-4C76-A97C-98828569AB90}" type="slidenum">
              <a:rPr lang="en-US" smtClean="0"/>
              <a:pPr/>
              <a:t>8</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2647798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a:t>3% General Fund Reduction Analysis </a:t>
            </a:r>
            <a:br>
              <a:rPr lang="en-US" dirty="0"/>
            </a:br>
            <a:r>
              <a:rPr lang="en-US" dirty="0"/>
              <a:t>FY 21-22</a:t>
            </a:r>
          </a:p>
        </p:txBody>
      </p:sp>
      <p:sp>
        <p:nvSpPr>
          <p:cNvPr id="3" name="Content Placeholder 2"/>
          <p:cNvSpPr>
            <a:spLocks noGrp="1"/>
          </p:cNvSpPr>
          <p:nvPr>
            <p:ph idx="1"/>
          </p:nvPr>
        </p:nvSpPr>
        <p:spPr>
          <a:xfrm>
            <a:off x="457200" y="2514600"/>
            <a:ext cx="8229600" cy="3733800"/>
          </a:xfrm>
        </p:spPr>
        <p:txBody>
          <a:bodyPr>
            <a:normAutofit/>
          </a:bodyPr>
          <a:lstStyle/>
          <a:p>
            <a:r>
              <a:rPr lang="en-US" sz="2400" dirty="0"/>
              <a:t>$837,093: Tuition Grants</a:t>
            </a:r>
          </a:p>
          <a:p>
            <a:pPr lvl="1"/>
            <a:r>
              <a:rPr lang="en-US" sz="2100" dirty="0"/>
              <a:t>The 3% reduction would effectively reduce the Tuition Grant amount by $65 per student. In the most recently completed academic year, over 12,800 South Carolinians qualified for the Tuition Grant.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10053</TotalTime>
  <Words>2039</Words>
  <Application>Microsoft Office PowerPoint</Application>
  <PresentationFormat>On-screen Show (4:3)</PresentationFormat>
  <Paragraphs>196</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South Carolina Higher Education Tuition Grants Commission</vt:lpstr>
      <vt:lpstr>Covid-19 Update</vt:lpstr>
      <vt:lpstr>Tuition Grants Appropriations History</vt:lpstr>
      <vt:lpstr>Current Funding FY 20-21</vt:lpstr>
      <vt:lpstr>Recurring Appropriations FY 20-21</vt:lpstr>
      <vt:lpstr>Carry Forward</vt:lpstr>
      <vt:lpstr>Other Funds Oversight Committee JBRC</vt:lpstr>
      <vt:lpstr>Budget Request FY 21-22  (Operating Request includes one-time non-recurring fund request of $200,000 for IT-related  student grant management system request – refer to slide 10)</vt:lpstr>
      <vt:lpstr>3% General Fund Reduction Analysis  FY 21-22</vt:lpstr>
      <vt:lpstr>Non-Recurring/Capital Request FY 21-22 </vt:lpstr>
      <vt:lpstr>Recurring Appropriations Request  FY 21-22</vt:lpstr>
      <vt:lpstr>Recurring Appropriations Request  FY 21-22</vt:lpstr>
      <vt:lpstr>Recurring Appropriations Request  FY 21-22</vt:lpstr>
      <vt:lpstr>FTEs</vt:lpstr>
      <vt:lpstr>Appendix</vt:lpstr>
      <vt:lpstr>South Carolina Tuition Grants</vt:lpstr>
      <vt:lpstr>South Carolina Tuition Grants</vt:lpstr>
      <vt:lpstr>Eligible Colleges All Based in South Carolina by Statute (59-113-50)   All SACS accredited</vt:lpstr>
      <vt:lpstr>Five Year Grant History</vt:lpstr>
      <vt:lpstr>Maximum Grant History</vt:lpstr>
      <vt:lpstr>2019-2020 Recipients By College</vt:lpstr>
      <vt:lpstr>Additional Information</vt:lpstr>
      <vt:lpstr>Additional Information</vt:lpstr>
    </vt:vector>
  </TitlesOfParts>
  <Company>LPITS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Title Page</dc:title>
  <dc:creator>%USERNAME%</dc:creator>
  <cp:lastModifiedBy>AJ Newton</cp:lastModifiedBy>
  <cp:revision>362</cp:revision>
  <cp:lastPrinted>2018-01-04T15:11:20Z</cp:lastPrinted>
  <dcterms:created xsi:type="dcterms:W3CDTF">2012-12-18T13:46:33Z</dcterms:created>
  <dcterms:modified xsi:type="dcterms:W3CDTF">2021-01-04T14:10:27Z</dcterms:modified>
</cp:coreProperties>
</file>